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32" r:id="rId1"/>
  </p:sldMasterIdLst>
  <p:notesMasterIdLst>
    <p:notesMasterId r:id="rId31"/>
  </p:notesMasterIdLst>
  <p:sldIdLst>
    <p:sldId id="256" r:id="rId2"/>
    <p:sldId id="257" r:id="rId3"/>
    <p:sldId id="281" r:id="rId4"/>
    <p:sldId id="258" r:id="rId5"/>
    <p:sldId id="260" r:id="rId6"/>
    <p:sldId id="262" r:id="rId7"/>
    <p:sldId id="263" r:id="rId8"/>
    <p:sldId id="259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86" r:id="rId18"/>
    <p:sldId id="273" r:id="rId19"/>
    <p:sldId id="274" r:id="rId20"/>
    <p:sldId id="275" r:id="rId21"/>
    <p:sldId id="280" r:id="rId22"/>
    <p:sldId id="288" r:id="rId23"/>
    <p:sldId id="276" r:id="rId24"/>
    <p:sldId id="277" r:id="rId25"/>
    <p:sldId id="278" r:id="rId26"/>
    <p:sldId id="287" r:id="rId27"/>
    <p:sldId id="279" r:id="rId28"/>
    <p:sldId id="285" r:id="rId29"/>
    <p:sldId id="28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732"/>
    <p:restoredTop sz="95064"/>
  </p:normalViewPr>
  <p:slideViewPr>
    <p:cSldViewPr snapToGrid="0" snapToObjects="1">
      <p:cViewPr>
        <p:scale>
          <a:sx n="80" d="100"/>
          <a:sy n="80" d="100"/>
        </p:scale>
        <p:origin x="936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2.jpe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B34FD-AEBD-DF4E-92BA-2E7219D0F9E0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06EE6D-2C4F-B248-9D87-EFA74EB1C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08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9322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414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484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946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86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04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029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61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59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137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01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06EE6D-2C4F-B248-9D87-EFA74EB1CF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902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Craig Knoblock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E026B-83D3-B148-9C63-02306AA4A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220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ac.semspect.de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Lessons Learned in </a:t>
            </a:r>
            <a:br>
              <a:rPr lang="en-US" dirty="0" smtClean="0">
                <a:solidFill>
                  <a:srgbClr val="C00000"/>
                </a:solidFill>
              </a:rPr>
            </a:br>
            <a:r>
              <a:rPr lang="en-US" dirty="0" smtClean="0">
                <a:solidFill>
                  <a:srgbClr val="C00000"/>
                </a:solidFill>
              </a:rPr>
              <a:t>Building </a:t>
            </a:r>
            <a:r>
              <a:rPr lang="en-US" dirty="0">
                <a:solidFill>
                  <a:srgbClr val="C00000"/>
                </a:solidFill>
              </a:rPr>
              <a:t>Linked Data for </a:t>
            </a:r>
            <a:r>
              <a:rPr lang="en-US" dirty="0" smtClean="0">
                <a:solidFill>
                  <a:srgbClr val="C00000"/>
                </a:solidFill>
              </a:rPr>
              <a:t/>
            </a:r>
            <a:br>
              <a:rPr lang="en-US" dirty="0" smtClean="0">
                <a:solidFill>
                  <a:srgbClr val="C00000"/>
                </a:solidFill>
              </a:rPr>
            </a:br>
            <a:r>
              <a:rPr lang="en-US" dirty="0" smtClean="0">
                <a:solidFill>
                  <a:srgbClr val="C00000"/>
                </a:solidFill>
              </a:rPr>
              <a:t>the American </a:t>
            </a:r>
            <a:r>
              <a:rPr lang="en-US" dirty="0">
                <a:solidFill>
                  <a:srgbClr val="C00000"/>
                </a:solidFill>
              </a:rPr>
              <a:t>Art Collaborative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96370"/>
            <a:ext cx="9144000" cy="2856825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Craig Knoblock </a:t>
            </a:r>
          </a:p>
          <a:p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University of Southern California </a:t>
            </a:r>
          </a:p>
          <a:p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Information Sciences Institute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Pedro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Szekely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Eleanor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Fink,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David Newbury, Robert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Sanderson, </a:t>
            </a:r>
            <a:b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Duane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Degler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Kate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Blanch,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Sara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Snyder,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Nilay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Chheda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Nimesh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Jain, </a:t>
            </a:r>
            <a:b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Ravi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Raju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Krishna,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Nikhila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Begur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Sreekanth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and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Yixiang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Yao</a:t>
            </a:r>
          </a:p>
        </p:txBody>
      </p:sp>
      <p:pic>
        <p:nvPicPr>
          <p:cNvPr id="4" name="Picture 3" descr="usc-shield-name-blac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400" y="300951"/>
            <a:ext cx="2235200" cy="482600"/>
          </a:xfrm>
          <a:prstGeom prst="rect">
            <a:avLst/>
          </a:prstGeom>
        </p:spPr>
      </p:pic>
      <p:grpSp>
        <p:nvGrpSpPr>
          <p:cNvPr id="5" name="Group 9"/>
          <p:cNvGrpSpPr>
            <a:grpSpLocks/>
          </p:cNvGrpSpPr>
          <p:nvPr/>
        </p:nvGrpSpPr>
        <p:grpSpPr bwMode="auto">
          <a:xfrm>
            <a:off x="339732" y="218228"/>
            <a:ext cx="2210964" cy="1658698"/>
            <a:chOff x="5724525" y="-7938"/>
            <a:chExt cx="3419475" cy="2573338"/>
          </a:xfrm>
        </p:grpSpPr>
        <p:grpSp>
          <p:nvGrpSpPr>
            <p:cNvPr id="6" name="Group 15"/>
            <p:cNvGrpSpPr>
              <a:grpSpLocks/>
            </p:cNvGrpSpPr>
            <p:nvPr userDrawn="1"/>
          </p:nvGrpSpPr>
          <p:grpSpPr bwMode="auto">
            <a:xfrm>
              <a:off x="5724525" y="-7938"/>
              <a:ext cx="3419475" cy="2573338"/>
              <a:chOff x="3606" y="-5"/>
              <a:chExt cx="2154" cy="1621"/>
            </a:xfrm>
          </p:grpSpPr>
          <p:pic>
            <p:nvPicPr>
              <p:cNvPr id="8" name="Picture 8" descr="isi-scan-sharp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06" y="-5"/>
                <a:ext cx="2154" cy="16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" name="Picture 12" descr="Picture 2"/>
              <p:cNvPicPr>
                <a:picLocks noChangeAspect="1" noChangeArrowheads="1"/>
              </p:cNvPicPr>
              <p:nvPr userDrawn="1"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69" y="1344"/>
                <a:ext cx="67" cy="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7" name="Picture 17" descr="Picture 4"/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1200" y="1008063"/>
              <a:ext cx="254000" cy="211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1212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783"/>
            <a:ext cx="10515600" cy="1325563"/>
          </a:xfrm>
        </p:spPr>
        <p:txBody>
          <a:bodyPr/>
          <a:lstStyle/>
          <a:p>
            <a:r>
              <a:rPr lang="en-US" dirty="0" smtClean="0"/>
              <a:t>AAC Mapping Validator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312"/>
          <a:stretch/>
        </p:blipFill>
        <p:spPr>
          <a:xfrm>
            <a:off x="1230916" y="1066575"/>
            <a:ext cx="9268307" cy="579142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848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3745"/>
            <a:ext cx="10515600" cy="1325563"/>
          </a:xfrm>
        </p:spPr>
        <p:txBody>
          <a:bodyPr/>
          <a:lstStyle/>
          <a:p>
            <a:r>
              <a:rPr lang="en-US" dirty="0" smtClean="0"/>
              <a:t>Statistics on the Mappings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8698" y="1153428"/>
            <a:ext cx="9799342" cy="5494669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11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4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0528"/>
            <a:ext cx="10515600" cy="1325563"/>
          </a:xfrm>
        </p:spPr>
        <p:txBody>
          <a:bodyPr/>
          <a:lstStyle/>
          <a:p>
            <a:r>
              <a:rPr lang="en-US" dirty="0" smtClean="0"/>
              <a:t>Statistics on What Was Mapped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25" y="935073"/>
            <a:ext cx="11339979" cy="5635542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12</a:t>
            </a:fld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33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2048"/>
            <a:ext cx="10515600" cy="1325563"/>
          </a:xfrm>
        </p:spPr>
        <p:txBody>
          <a:bodyPr/>
          <a:lstStyle/>
          <a:p>
            <a:r>
              <a:rPr lang="en-US" dirty="0" smtClean="0"/>
              <a:t>Mapping Lessons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08760"/>
            <a:ext cx="10515600" cy="522731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Lesson 1: Reproducible Workflows</a:t>
            </a:r>
          </a:p>
          <a:p>
            <a:pPr lvl="1"/>
            <a:r>
              <a:rPr lang="en-US" dirty="0" smtClean="0"/>
              <a:t>Allow museums to export raw data from their collection management systems</a:t>
            </a:r>
          </a:p>
          <a:p>
            <a:r>
              <a:rPr lang="en-US" dirty="0" smtClean="0"/>
              <a:t>Lesson 2: Shared Repository</a:t>
            </a:r>
          </a:p>
          <a:p>
            <a:pPr lvl="1"/>
            <a:r>
              <a:rPr lang="en-US" dirty="0" err="1" smtClean="0"/>
              <a:t>Github</a:t>
            </a:r>
            <a:r>
              <a:rPr lang="en-US" dirty="0" smtClean="0"/>
              <a:t> was invaluable for managing all the data and mapping files</a:t>
            </a:r>
          </a:p>
          <a:p>
            <a:r>
              <a:rPr lang="en-US" dirty="0" smtClean="0"/>
              <a:t>Lesson 3: Data </a:t>
            </a:r>
            <a:r>
              <a:rPr lang="en-US" dirty="0" err="1" smtClean="0"/>
              <a:t>Clearning</a:t>
            </a:r>
            <a:endParaRPr lang="en-US" dirty="0" smtClean="0"/>
          </a:p>
          <a:p>
            <a:pPr lvl="1"/>
            <a:r>
              <a:rPr lang="en-US" dirty="0" smtClean="0"/>
              <a:t>Significant data cleaning was required </a:t>
            </a:r>
          </a:p>
          <a:p>
            <a:pPr lvl="1"/>
            <a:r>
              <a:rPr lang="en-US" dirty="0" smtClean="0"/>
              <a:t>Integrated as part of the data processing workflow in Karma</a:t>
            </a:r>
          </a:p>
          <a:p>
            <a:r>
              <a:rPr lang="en-US" dirty="0" smtClean="0"/>
              <a:t>Lesson 4: Mapping Inconsistencies</a:t>
            </a:r>
          </a:p>
          <a:p>
            <a:pPr lvl="1"/>
            <a:r>
              <a:rPr lang="en-US" dirty="0"/>
              <a:t>V</a:t>
            </a:r>
            <a:r>
              <a:rPr lang="en-US" dirty="0" smtClean="0"/>
              <a:t>alidation tool was critical to completing a consistent set of mappings</a:t>
            </a:r>
          </a:p>
          <a:p>
            <a:r>
              <a:rPr lang="en-US" dirty="0" smtClean="0"/>
              <a:t>Lesson </a:t>
            </a:r>
            <a:r>
              <a:rPr lang="en-US" dirty="0"/>
              <a:t>5</a:t>
            </a:r>
            <a:r>
              <a:rPr lang="en-US" dirty="0" smtClean="0"/>
              <a:t>: Expert Review</a:t>
            </a:r>
          </a:p>
          <a:p>
            <a:pPr lvl="1"/>
            <a:r>
              <a:rPr lang="en-US" dirty="0" smtClean="0"/>
              <a:t>The outside review was crucial in identifying and resolving mapping inconsistencies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13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661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Linking 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Goals</a:t>
            </a:r>
          </a:p>
          <a:p>
            <a:pPr lvl="1"/>
            <a:r>
              <a:rPr lang="en-US" dirty="0" smtClean="0"/>
              <a:t>Link the entities in the museum data to other resources</a:t>
            </a:r>
          </a:p>
          <a:p>
            <a:pPr lvl="1"/>
            <a:r>
              <a:rPr lang="en-US" dirty="0" smtClean="0"/>
              <a:t>Capability for museums to curate the automatically generated links</a:t>
            </a:r>
          </a:p>
          <a:p>
            <a:pPr lvl="1"/>
            <a:r>
              <a:rPr lang="en-US" dirty="0" smtClean="0"/>
              <a:t>Demonstration: linking artists to Getty ULAN </a:t>
            </a:r>
          </a:p>
          <a:p>
            <a:r>
              <a:rPr lang="en-US" dirty="0" smtClean="0"/>
              <a:t>Approach</a:t>
            </a:r>
          </a:p>
          <a:p>
            <a:pPr lvl="1"/>
            <a:r>
              <a:rPr lang="en-US" dirty="0" smtClean="0"/>
              <a:t>Attempted to use existing linking tools, but they either didn’t scale or students found them difficult to configure</a:t>
            </a:r>
          </a:p>
          <a:p>
            <a:pPr lvl="1"/>
            <a:r>
              <a:rPr lang="en-US" dirty="0" smtClean="0"/>
              <a:t>Wrote a specialized script to generate high recall &amp; precision candidates</a:t>
            </a:r>
          </a:p>
          <a:p>
            <a:pPr lvl="1"/>
            <a:r>
              <a:rPr lang="en-US" dirty="0" smtClean="0"/>
              <a:t>Built a link review tool that the museums used to curate their links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14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3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440" y="0"/>
            <a:ext cx="10515600" cy="1325563"/>
          </a:xfrm>
        </p:spPr>
        <p:txBody>
          <a:bodyPr/>
          <a:lstStyle/>
          <a:p>
            <a:r>
              <a:rPr lang="en-US" dirty="0" smtClean="0"/>
              <a:t>Link Review Screenshot	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00" y="965200"/>
            <a:ext cx="9314233" cy="5858602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33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-107315"/>
            <a:ext cx="10515600" cy="1325563"/>
          </a:xfrm>
        </p:spPr>
        <p:txBody>
          <a:bodyPr/>
          <a:lstStyle/>
          <a:p>
            <a:r>
              <a:rPr lang="en-US" dirty="0" smtClean="0"/>
              <a:t>Screenshot with Linking Review Results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094" y="820378"/>
            <a:ext cx="9861106" cy="6037621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6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Statistics on the Linking Process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Number of constituents in data: 42,685</a:t>
            </a:r>
          </a:p>
          <a:p>
            <a:r>
              <a:rPr lang="en-US" dirty="0" smtClean="0"/>
              <a:t>Previously existing links to ULAN: 3,349</a:t>
            </a:r>
          </a:p>
          <a:p>
            <a:r>
              <a:rPr lang="en-US" dirty="0"/>
              <a:t>L</a:t>
            </a:r>
            <a:r>
              <a:rPr lang="en-US" dirty="0" smtClean="0"/>
              <a:t>inking based on previously existing links:</a:t>
            </a:r>
          </a:p>
          <a:p>
            <a:pPr lvl="1"/>
            <a:r>
              <a:rPr lang="en-US" dirty="0" smtClean="0"/>
              <a:t>Precision: .96</a:t>
            </a:r>
          </a:p>
          <a:p>
            <a:pPr lvl="1"/>
            <a:r>
              <a:rPr lang="en-US" dirty="0" smtClean="0"/>
              <a:t>Recall: .88</a:t>
            </a:r>
          </a:p>
          <a:p>
            <a:pPr lvl="1"/>
            <a:r>
              <a:rPr lang="en-US" dirty="0" smtClean="0"/>
              <a:t>F1-measure: .92</a:t>
            </a:r>
            <a:endParaRPr lang="en-US" dirty="0"/>
          </a:p>
          <a:p>
            <a:r>
              <a:rPr lang="en-US" dirty="0" smtClean="0"/>
              <a:t>Candidate matches: 24,733</a:t>
            </a:r>
          </a:p>
          <a:p>
            <a:r>
              <a:rPr lang="en-US" dirty="0" smtClean="0"/>
              <a:t>Incorrect links in museums datasets: 19</a:t>
            </a:r>
          </a:p>
          <a:p>
            <a:r>
              <a:rPr lang="en-US" dirty="0" smtClean="0"/>
              <a:t>New links to ULAN: 9,357</a:t>
            </a:r>
          </a:p>
          <a:p>
            <a:r>
              <a:rPr lang="en-US" dirty="0" smtClean="0"/>
              <a:t>Incorrect links after review: 2</a:t>
            </a:r>
          </a:p>
          <a:p>
            <a:r>
              <a:rPr lang="en-US" dirty="0" smtClean="0"/>
              <a:t>Previously existing links not discovered: 136</a:t>
            </a:r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17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47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 on Linking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Lesson 6: Linking Tools</a:t>
            </a:r>
          </a:p>
          <a:p>
            <a:pPr lvl="1"/>
            <a:r>
              <a:rPr lang="en-US" sz="2800" dirty="0" smtClean="0"/>
              <a:t>Difficult to configure and use the existing linking tools and get them to scale to large datasets (e.g., ULAN, </a:t>
            </a:r>
            <a:r>
              <a:rPr lang="en-US" sz="2800" dirty="0" err="1" smtClean="0"/>
              <a:t>DBPedia</a:t>
            </a:r>
            <a:r>
              <a:rPr lang="en-US" sz="2800" dirty="0" smtClean="0"/>
              <a:t>, &amp; VIAF)</a:t>
            </a:r>
          </a:p>
          <a:p>
            <a:pPr lvl="1"/>
            <a:r>
              <a:rPr lang="en-US" sz="2800" dirty="0" smtClean="0"/>
              <a:t>We need easy to work with and scalable libraries for linking tasks</a:t>
            </a:r>
          </a:p>
          <a:p>
            <a:r>
              <a:rPr lang="en-US" sz="3200" dirty="0" smtClean="0"/>
              <a:t>Lesson </a:t>
            </a:r>
            <a:r>
              <a:rPr lang="en-US" sz="3200" dirty="0"/>
              <a:t>7</a:t>
            </a:r>
            <a:r>
              <a:rPr lang="en-US" sz="3200" dirty="0" smtClean="0"/>
              <a:t>: Manual Review</a:t>
            </a:r>
          </a:p>
          <a:p>
            <a:pPr lvl="1"/>
            <a:r>
              <a:rPr lang="en-US" sz="2800" dirty="0" smtClean="0"/>
              <a:t>Users are willing to invest significant time and energy to ensure the final data is accurate</a:t>
            </a:r>
          </a:p>
          <a:p>
            <a:pPr lvl="1"/>
            <a:r>
              <a:rPr lang="en-US" sz="2800" dirty="0" smtClean="0"/>
              <a:t>The museums reviewed almost 25K links!</a:t>
            </a:r>
          </a:p>
          <a:p>
            <a:pPr lvl="1"/>
            <a:r>
              <a:rPr lang="en-US" sz="2800" dirty="0" smtClean="0"/>
              <a:t>A few weeks of effort almost tripled the number of links to ULAN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18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0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912" y="1"/>
            <a:ext cx="10515600" cy="950976"/>
          </a:xfrm>
        </p:spPr>
        <p:txBody>
          <a:bodyPr/>
          <a:lstStyle/>
          <a:p>
            <a:r>
              <a:rPr lang="en-US" dirty="0" smtClean="0"/>
              <a:t>Using the Data: The Browse Application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7239" y="804672"/>
            <a:ext cx="10163476" cy="634593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97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 smtClean="0"/>
              <a:t>Project Goals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Launch the American Art Collaborative</a:t>
            </a:r>
          </a:p>
          <a:p>
            <a:pPr lvl="1"/>
            <a:r>
              <a:rPr lang="en-US" sz="2800" dirty="0" smtClean="0"/>
              <a:t>Consortium of 14 American art museums</a:t>
            </a:r>
          </a:p>
          <a:p>
            <a:pPr lvl="1"/>
            <a:r>
              <a:rPr lang="en-US" sz="2800" dirty="0" smtClean="0"/>
              <a:t>Explore the use of Linked </a:t>
            </a:r>
            <a:r>
              <a:rPr lang="en-US" sz="2800" dirty="0"/>
              <a:t>D</a:t>
            </a:r>
            <a:r>
              <a:rPr lang="en-US" sz="2800" dirty="0" smtClean="0"/>
              <a:t>ata to make their data available for research, education, and outreach</a:t>
            </a:r>
          </a:p>
          <a:p>
            <a:r>
              <a:rPr lang="en-US" sz="3200" dirty="0" smtClean="0"/>
              <a:t>Build 5* Linked Data for the museums </a:t>
            </a:r>
          </a:p>
          <a:p>
            <a:pPr lvl="1"/>
            <a:r>
              <a:rPr lang="en-US" sz="2800" dirty="0" smtClean="0"/>
              <a:t>Map the data about artwork and artists to a common ontology</a:t>
            </a:r>
          </a:p>
          <a:p>
            <a:pPr lvl="1"/>
            <a:r>
              <a:rPr lang="en-US" sz="2800" dirty="0" smtClean="0"/>
              <a:t>Link the data to other resources</a:t>
            </a:r>
          </a:p>
          <a:p>
            <a:pPr lvl="1"/>
            <a:r>
              <a:rPr lang="en-US" sz="2800" dirty="0" smtClean="0"/>
              <a:t>Create/extend tools to support the construction of Linked Data</a:t>
            </a:r>
          </a:p>
          <a:p>
            <a:pPr lvl="1"/>
            <a:r>
              <a:rPr lang="en-US" sz="2800" dirty="0" smtClean="0"/>
              <a:t>Create applications using the data</a:t>
            </a:r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2</a:t>
            </a:fld>
            <a:endParaRPr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6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347" y="-183515"/>
            <a:ext cx="10515600" cy="1325563"/>
          </a:xfrm>
        </p:spPr>
        <p:txBody>
          <a:bodyPr/>
          <a:lstStyle/>
          <a:p>
            <a:r>
              <a:rPr lang="en-US" dirty="0" smtClean="0"/>
              <a:t>Using the Data: Under Development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81327" y="877824"/>
            <a:ext cx="9439641" cy="6110801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20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666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22218"/>
          </a:xfrm>
        </p:spPr>
        <p:txBody>
          <a:bodyPr/>
          <a:lstStyle/>
          <a:p>
            <a:r>
              <a:rPr lang="en-US" dirty="0" err="1" smtClean="0"/>
              <a:t>SemUI</a:t>
            </a:r>
            <a:r>
              <a:rPr lang="en-US" dirty="0" smtClean="0"/>
              <a:t> Visualization </a:t>
            </a:r>
            <a:r>
              <a:rPr lang="en-US" sz="2800" dirty="0" smtClean="0"/>
              <a:t>[</a:t>
            </a:r>
            <a:r>
              <a:rPr lang="en-US" sz="2800" dirty="0" err="1" smtClean="0"/>
              <a:t>Giunchiglia</a:t>
            </a:r>
            <a:r>
              <a:rPr lang="en-US" sz="2800" dirty="0" smtClean="0"/>
              <a:t>, </a:t>
            </a:r>
            <a:r>
              <a:rPr lang="en-US" sz="2800" dirty="0" err="1" smtClean="0"/>
              <a:t>Ojha</a:t>
            </a:r>
            <a:r>
              <a:rPr lang="en-US" sz="2800" dirty="0" smtClean="0"/>
              <a:t>, &amp; Das, ICSC 2017]</a:t>
            </a:r>
            <a:endParaRPr lang="en-US" sz="4000" dirty="0"/>
          </a:p>
        </p:txBody>
      </p:sp>
      <p:pic>
        <p:nvPicPr>
          <p:cNvPr id="5" name="Content Placeholder 4" descr="unnamed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9864" y="920765"/>
            <a:ext cx="10317480" cy="586554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 descr="unnam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4076" y="25967348"/>
            <a:ext cx="8143240" cy="462947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3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92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SemSpect</a:t>
            </a:r>
            <a:r>
              <a:rPr lang="en-US" dirty="0" smtClean="0"/>
              <a:t> (http://</a:t>
            </a:r>
            <a:r>
              <a:rPr lang="en-US" dirty="0" err="1" smtClean="0"/>
              <a:t>aac.semspect.de</a:t>
            </a:r>
            <a:r>
              <a:rPr lang="en-US" dirty="0" smtClean="0"/>
              <a:t>/)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Thorsten Liebig (</a:t>
            </a:r>
            <a:r>
              <a:rPr lang="en-US" dirty="0" err="1" smtClean="0"/>
              <a:t>derivo</a:t>
            </a:r>
            <a:r>
              <a:rPr lang="en-US" dirty="0" smtClean="0"/>
              <a:t>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49714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99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 in Using the Data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Lesson </a:t>
            </a:r>
            <a:r>
              <a:rPr lang="en-US" dirty="0"/>
              <a:t>8</a:t>
            </a:r>
            <a:r>
              <a:rPr lang="en-US" dirty="0" smtClean="0"/>
              <a:t>: Visualization</a:t>
            </a:r>
          </a:p>
          <a:p>
            <a:pPr lvl="1"/>
            <a:r>
              <a:rPr lang="en-US" dirty="0" smtClean="0"/>
              <a:t>Easy to understand visualization is needed for non-technical users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Lesson 9: Simple Schema</a:t>
            </a:r>
          </a:p>
          <a:p>
            <a:pPr lvl="1"/>
            <a:r>
              <a:rPr lang="en-US" dirty="0" smtClean="0"/>
              <a:t>CRM ontology may be useful for research, but challenging for applications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reated a set of SPARQL queries to create JSON objects</a:t>
            </a:r>
          </a:p>
          <a:p>
            <a:pPr lvl="2"/>
            <a:r>
              <a:rPr lang="en-US" dirty="0" smtClean="0"/>
              <a:t> Loaded the objects into </a:t>
            </a:r>
            <a:r>
              <a:rPr lang="en-US" dirty="0" err="1" smtClean="0"/>
              <a:t>Elasticsearch</a:t>
            </a:r>
            <a:r>
              <a:rPr lang="en-US" dirty="0" smtClean="0"/>
              <a:t> for complex analysis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23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560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86417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Consortiums of museums</a:t>
            </a:r>
          </a:p>
          <a:p>
            <a:pPr lvl="1"/>
            <a:r>
              <a:rPr lang="en-US" dirty="0" err="1" smtClean="0"/>
              <a:t>Europeana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1500 cultural heritage institutions, 17 million items</a:t>
            </a:r>
          </a:p>
          <a:p>
            <a:pPr lvl="1"/>
            <a:r>
              <a:rPr lang="en-US" dirty="0" smtClean="0"/>
              <a:t>CHIN </a:t>
            </a:r>
            <a:r>
              <a:rPr lang="mr-IN" dirty="0" smtClean="0"/>
              <a:t>–</a:t>
            </a:r>
            <a:r>
              <a:rPr lang="en-US" dirty="0" smtClean="0"/>
              <a:t> 8 Canadian museums, 85,000 items</a:t>
            </a:r>
          </a:p>
          <a:p>
            <a:pPr lvl="1"/>
            <a:r>
              <a:rPr lang="en-US" dirty="0" smtClean="0"/>
              <a:t>LODAC </a:t>
            </a:r>
            <a:r>
              <a:rPr lang="mr-IN" dirty="0" smtClean="0"/>
              <a:t>–</a:t>
            </a:r>
            <a:r>
              <a:rPr lang="en-US" dirty="0" smtClean="0"/>
              <a:t> 114 museums in Japan</a:t>
            </a:r>
          </a:p>
          <a:p>
            <a:pPr lvl="1"/>
            <a:r>
              <a:rPr lang="en-US" dirty="0" smtClean="0"/>
              <a:t>Published a fixed schema and mapped all museums/institutions to the schema</a:t>
            </a:r>
          </a:p>
          <a:p>
            <a:r>
              <a:rPr lang="en-US" dirty="0" smtClean="0"/>
              <a:t>Organizations using the CRM ontology</a:t>
            </a:r>
          </a:p>
          <a:p>
            <a:pPr lvl="1"/>
            <a:r>
              <a:rPr lang="en-US" dirty="0" smtClean="0"/>
              <a:t>Research space (British museum &amp; Yale Center for British Art)</a:t>
            </a:r>
          </a:p>
          <a:p>
            <a:pPr lvl="1"/>
            <a:r>
              <a:rPr lang="en-US" dirty="0" smtClean="0"/>
              <a:t>Pharos </a:t>
            </a:r>
            <a:r>
              <a:rPr lang="mr-IN" dirty="0" smtClean="0"/>
              <a:t>–</a:t>
            </a:r>
            <a:r>
              <a:rPr lang="en-US" dirty="0" smtClean="0"/>
              <a:t> 14 historical photo archives</a:t>
            </a:r>
          </a:p>
          <a:p>
            <a:pPr lvl="1"/>
            <a:r>
              <a:rPr lang="en-US" dirty="0" smtClean="0"/>
              <a:t>Each organization is responsible for publishing their own data to CRM</a:t>
            </a:r>
          </a:p>
          <a:p>
            <a:r>
              <a:rPr lang="en-US" dirty="0" smtClean="0"/>
              <a:t>Mapping data to CRM</a:t>
            </a:r>
          </a:p>
          <a:p>
            <a:pPr lvl="1"/>
            <a:r>
              <a:rPr lang="en-US" dirty="0" smtClean="0"/>
              <a:t>X3ML </a:t>
            </a:r>
            <a:r>
              <a:rPr lang="mr-IN" dirty="0" smtClean="0"/>
              <a:t>–</a:t>
            </a:r>
            <a:r>
              <a:rPr lang="en-US" dirty="0" smtClean="0"/>
              <a:t> maps XML data to CRM using manually written rules</a:t>
            </a:r>
          </a:p>
          <a:p>
            <a:r>
              <a:rPr lang="en-US" dirty="0" smtClean="0"/>
              <a:t>Linking</a:t>
            </a:r>
          </a:p>
          <a:p>
            <a:pPr lvl="1"/>
            <a:r>
              <a:rPr lang="en-US" dirty="0" smtClean="0"/>
              <a:t>Silk, </a:t>
            </a:r>
            <a:r>
              <a:rPr lang="en-US" dirty="0" err="1" smtClean="0"/>
              <a:t>Dedup</a:t>
            </a:r>
            <a:r>
              <a:rPr lang="en-US" dirty="0" smtClean="0"/>
              <a:t>, etc. </a:t>
            </a:r>
            <a:r>
              <a:rPr lang="mr-IN" dirty="0" smtClean="0"/>
              <a:t>–</a:t>
            </a:r>
            <a:r>
              <a:rPr lang="en-US" dirty="0" smtClean="0"/>
              <a:t> focus is on automatic linking, but no curation of the links</a:t>
            </a:r>
          </a:p>
          <a:p>
            <a:pPr lvl="1"/>
            <a:r>
              <a:rPr lang="en-US" dirty="0" err="1" smtClean="0"/>
              <a:t>Mix’n’match</a:t>
            </a:r>
            <a:r>
              <a:rPr lang="en-US" dirty="0" smtClean="0"/>
              <a:t>, </a:t>
            </a:r>
            <a:r>
              <a:rPr lang="en-US" dirty="0" err="1" smtClean="0"/>
              <a:t>OpenRefine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support link review, but targets highly technical users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24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4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633364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Collaborated with 14 American art museums to publish 5* Linked </a:t>
            </a:r>
            <a:r>
              <a:rPr lang="en-US" dirty="0"/>
              <a:t>D</a:t>
            </a:r>
            <a:r>
              <a:rPr lang="en-US" dirty="0" smtClean="0"/>
              <a:t>ata</a:t>
            </a:r>
          </a:p>
          <a:p>
            <a:r>
              <a:rPr lang="en-US" dirty="0" smtClean="0"/>
              <a:t>Created a set of tools to create the linked data</a:t>
            </a:r>
          </a:p>
          <a:p>
            <a:pPr lvl="1"/>
            <a:r>
              <a:rPr lang="en-US" dirty="0" smtClean="0"/>
              <a:t>Karma </a:t>
            </a:r>
            <a:r>
              <a:rPr lang="mr-IN" dirty="0" smtClean="0"/>
              <a:t>–</a:t>
            </a:r>
            <a:r>
              <a:rPr lang="en-US" dirty="0" smtClean="0"/>
              <a:t> clean and map the data, publish directly to </a:t>
            </a:r>
            <a:r>
              <a:rPr lang="en-US" dirty="0" err="1" smtClean="0"/>
              <a:t>Gitub</a:t>
            </a:r>
            <a:endParaRPr lang="en-US" dirty="0" smtClean="0"/>
          </a:p>
          <a:p>
            <a:pPr lvl="1"/>
            <a:r>
              <a:rPr lang="en-US" dirty="0" smtClean="0"/>
              <a:t>Mapping Validation tool </a:t>
            </a:r>
            <a:r>
              <a:rPr lang="mr-IN" dirty="0" smtClean="0"/>
              <a:t>–</a:t>
            </a:r>
            <a:r>
              <a:rPr lang="en-US" dirty="0" smtClean="0"/>
              <a:t> review the mappings to ensure consistency</a:t>
            </a:r>
          </a:p>
          <a:p>
            <a:pPr lvl="1"/>
            <a:r>
              <a:rPr lang="en-US" dirty="0" smtClean="0"/>
              <a:t>Karma execution tool </a:t>
            </a:r>
            <a:r>
              <a:rPr lang="mr-IN" dirty="0" smtClean="0"/>
              <a:t>–</a:t>
            </a:r>
            <a:r>
              <a:rPr lang="en-US" dirty="0" smtClean="0"/>
              <a:t> applies Karma mappings and published both RDF and JSON-LD directly to </a:t>
            </a:r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smtClean="0"/>
              <a:t>Link Review tool </a:t>
            </a:r>
            <a:r>
              <a:rPr lang="mr-IN" dirty="0" smtClean="0"/>
              <a:t>–</a:t>
            </a:r>
            <a:r>
              <a:rPr lang="en-US" dirty="0" smtClean="0"/>
              <a:t> allows non-technical users to quickly and easily review links to other sources</a:t>
            </a:r>
          </a:p>
          <a:p>
            <a:pPr lvl="1"/>
            <a:r>
              <a:rPr lang="en-US" dirty="0" smtClean="0"/>
              <a:t>Browse application </a:t>
            </a:r>
            <a:r>
              <a:rPr lang="mr-IN" dirty="0" smtClean="0"/>
              <a:t>–</a:t>
            </a:r>
            <a:r>
              <a:rPr lang="en-US" dirty="0" smtClean="0"/>
              <a:t> allows museum staff, art historians, and the general public to verify and explore the data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25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60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Success?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14 additional museums have now released their data as linked data</a:t>
            </a:r>
          </a:p>
          <a:p>
            <a:r>
              <a:rPr lang="en-US" dirty="0" smtClean="0"/>
              <a:t>Three museums have already learned how to use the tools to create their own mappings</a:t>
            </a:r>
          </a:p>
          <a:p>
            <a:pPr lvl="1"/>
            <a:r>
              <a:rPr lang="en-US" dirty="0" smtClean="0"/>
              <a:t>Indianapolis Museum of Art</a:t>
            </a:r>
          </a:p>
          <a:p>
            <a:pPr lvl="1"/>
            <a:r>
              <a:rPr lang="en-US" dirty="0" smtClean="0"/>
              <a:t>Smithsonian Archives of American Art</a:t>
            </a:r>
          </a:p>
          <a:p>
            <a:pPr lvl="1"/>
            <a:r>
              <a:rPr lang="en-US" dirty="0" smtClean="0"/>
              <a:t>Colby College Museum of Art</a:t>
            </a:r>
          </a:p>
          <a:p>
            <a:r>
              <a:rPr lang="en-US" dirty="0"/>
              <a:t>R</a:t>
            </a:r>
            <a:r>
              <a:rPr lang="en-US" dirty="0" smtClean="0"/>
              <a:t>esearchers outside the project have applied their visualization tools to the data</a:t>
            </a:r>
          </a:p>
          <a:p>
            <a:pPr lvl="1"/>
            <a:r>
              <a:rPr lang="en-US" dirty="0" err="1" smtClean="0"/>
              <a:t>Sajan</a:t>
            </a:r>
            <a:r>
              <a:rPr lang="en-US" dirty="0" smtClean="0"/>
              <a:t> Raj </a:t>
            </a:r>
            <a:r>
              <a:rPr lang="en-US" dirty="0" err="1" smtClean="0"/>
              <a:t>Ojha</a:t>
            </a:r>
            <a:r>
              <a:rPr lang="en-US" dirty="0" smtClean="0"/>
              <a:t> (Univ. of Trento): </a:t>
            </a:r>
            <a:r>
              <a:rPr lang="en-US" dirty="0" err="1" smtClean="0"/>
              <a:t>SemUI</a:t>
            </a:r>
            <a:endParaRPr lang="en-US" dirty="0" smtClean="0"/>
          </a:p>
          <a:p>
            <a:pPr lvl="1"/>
            <a:r>
              <a:rPr lang="en-US" dirty="0" smtClean="0"/>
              <a:t>Thorsten Liebig (</a:t>
            </a:r>
            <a:r>
              <a:rPr lang="en-US" dirty="0" err="1" smtClean="0"/>
              <a:t>derivo</a:t>
            </a:r>
            <a:r>
              <a:rPr lang="en-US" dirty="0" smtClean="0"/>
              <a:t>): </a:t>
            </a:r>
            <a:r>
              <a:rPr lang="en-US" dirty="0" err="1" smtClean="0"/>
              <a:t>SemSpect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://aac.semspect.de/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26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31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Automate the addition of new museums to the AAC</a:t>
            </a:r>
          </a:p>
          <a:p>
            <a:pPr lvl="1"/>
            <a:r>
              <a:rPr lang="en-US" dirty="0" smtClean="0"/>
              <a:t>Gather, map, and link the data directly form their online web pages</a:t>
            </a:r>
          </a:p>
          <a:p>
            <a:r>
              <a:rPr lang="en-US" dirty="0" smtClean="0"/>
              <a:t>Extend the types of information supported</a:t>
            </a:r>
          </a:p>
          <a:p>
            <a:pPr lvl="1"/>
            <a:r>
              <a:rPr lang="en-US" dirty="0" smtClean="0"/>
              <a:t>E.g., exhibition data &amp; bibliographies</a:t>
            </a:r>
          </a:p>
          <a:p>
            <a:pPr lvl="1"/>
            <a:r>
              <a:rPr lang="en-US" dirty="0" smtClean="0"/>
              <a:t>Improve the ability in Karma to automate complex mappings</a:t>
            </a:r>
          </a:p>
          <a:p>
            <a:r>
              <a:rPr lang="en-US" dirty="0" smtClean="0"/>
              <a:t>Link the existing data to other sources</a:t>
            </a:r>
          </a:p>
          <a:p>
            <a:pPr lvl="1"/>
            <a:r>
              <a:rPr lang="en-US" dirty="0" smtClean="0"/>
              <a:t>E.g., VIAF, </a:t>
            </a:r>
            <a:r>
              <a:rPr lang="en-US" dirty="0" err="1" smtClean="0"/>
              <a:t>Geonames</a:t>
            </a:r>
            <a:r>
              <a:rPr lang="en-US" dirty="0" smtClean="0"/>
              <a:t>, &amp; </a:t>
            </a:r>
            <a:r>
              <a:rPr lang="en-US" dirty="0" err="1" smtClean="0"/>
              <a:t>DBpedia</a:t>
            </a:r>
            <a:endParaRPr lang="en-US" dirty="0" smtClean="0"/>
          </a:p>
          <a:p>
            <a:pPr lvl="1"/>
            <a:r>
              <a:rPr lang="en-US" dirty="0" smtClean="0"/>
              <a:t>Build a library of linking functions to support easy and scalable linking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27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98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Info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Demo Tonight: D44  (and </a:t>
            </a:r>
            <a:r>
              <a:rPr lang="en-US" dirty="0" err="1" smtClean="0"/>
              <a:t>SemSpect</a:t>
            </a:r>
            <a:r>
              <a:rPr lang="en-US" dirty="0" smtClean="0"/>
              <a:t> D14)</a:t>
            </a:r>
          </a:p>
          <a:p>
            <a:r>
              <a:rPr lang="en-US" dirty="0" smtClean="0"/>
              <a:t>More info:</a:t>
            </a:r>
          </a:p>
          <a:p>
            <a:pPr lvl="1"/>
            <a:r>
              <a:rPr lang="en-US" dirty="0" smtClean="0"/>
              <a:t>Karma: </a:t>
            </a:r>
            <a:r>
              <a:rPr lang="en-US" dirty="0" err="1" smtClean="0"/>
              <a:t>karma.isi.edu</a:t>
            </a:r>
            <a:endParaRPr lang="en-US" dirty="0" smtClean="0"/>
          </a:p>
          <a:p>
            <a:pPr lvl="1"/>
            <a:r>
              <a:rPr lang="en-US" dirty="0" smtClean="0"/>
              <a:t>AAC: </a:t>
            </a:r>
            <a:r>
              <a:rPr lang="en-US" dirty="0" err="1" smtClean="0"/>
              <a:t>americanartcollaborative.org</a:t>
            </a:r>
            <a:endParaRPr lang="en-US" dirty="0" smtClean="0"/>
          </a:p>
          <a:p>
            <a:pPr lvl="1"/>
            <a:r>
              <a:rPr lang="en-US" dirty="0" err="1" smtClean="0"/>
              <a:t>Github</a:t>
            </a:r>
            <a:r>
              <a:rPr lang="en-US" dirty="0" smtClean="0"/>
              <a:t>: 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american</a:t>
            </a:r>
            <a:r>
              <a:rPr lang="en-US" dirty="0" smtClean="0"/>
              <a:t>-art</a:t>
            </a:r>
            <a:endParaRPr lang="en-US" dirty="0"/>
          </a:p>
          <a:p>
            <a:r>
              <a:rPr lang="en-US" dirty="0" smtClean="0"/>
              <a:t>We are recruiting/hiring at all levels: </a:t>
            </a:r>
            <a:r>
              <a:rPr lang="en-US" dirty="0" err="1" smtClean="0"/>
              <a:t>Phd</a:t>
            </a:r>
            <a:r>
              <a:rPr lang="en-US" dirty="0" smtClean="0"/>
              <a:t> students, Postdocs, and Full-time researchers</a:t>
            </a:r>
          </a:p>
          <a:p>
            <a:pPr lvl="1"/>
            <a:r>
              <a:rPr lang="en-US" dirty="0" smtClean="0"/>
              <a:t>Come see me if interested</a:t>
            </a:r>
          </a:p>
          <a:p>
            <a:pPr lvl="1"/>
            <a:r>
              <a:rPr lang="en-US" dirty="0" smtClean="0"/>
              <a:t>Go to my FAQ at http://</a:t>
            </a:r>
            <a:r>
              <a:rPr lang="en-US" dirty="0" err="1" smtClean="0"/>
              <a:t>isi.edu</a:t>
            </a:r>
            <a:r>
              <a:rPr lang="en-US" dirty="0" smtClean="0"/>
              <a:t>/~</a:t>
            </a:r>
            <a:r>
              <a:rPr lang="en-US" dirty="0" err="1" smtClean="0"/>
              <a:t>knoblock</a:t>
            </a:r>
            <a:r>
              <a:rPr lang="en-US" dirty="0" smtClean="0"/>
              <a:t> for link to apply</a:t>
            </a:r>
          </a:p>
          <a:p>
            <a:r>
              <a:rPr lang="en-US" dirty="0" smtClean="0"/>
              <a:t>Thanks to the Mellon Foundation &amp; Institute of Museum and Library Services for their financial support of this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28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99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29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38600" y="1925053"/>
            <a:ext cx="3501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</a:rPr>
              <a:t>Thanks!</a:t>
            </a:r>
            <a:endParaRPr lang="en-US" sz="7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2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Mapping the data</a:t>
            </a:r>
          </a:p>
          <a:p>
            <a:r>
              <a:rPr lang="en-US" sz="3200" dirty="0" smtClean="0"/>
              <a:t>Linking the entities </a:t>
            </a:r>
          </a:p>
          <a:p>
            <a:r>
              <a:rPr lang="en-US" sz="3200" dirty="0" smtClean="0"/>
              <a:t>Using the Linked Data</a:t>
            </a:r>
          </a:p>
          <a:p>
            <a:r>
              <a:rPr lang="en-US" sz="3200" dirty="0" smtClean="0"/>
              <a:t>Related Work &amp; Discussion</a:t>
            </a:r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3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64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Challenges</a:t>
            </a:r>
          </a:p>
          <a:p>
            <a:pPr lvl="1"/>
            <a:r>
              <a:rPr lang="en-US" sz="2800" dirty="0" smtClean="0"/>
              <a:t>Museums have the data in wildly different formats</a:t>
            </a:r>
            <a:r>
              <a:rPr lang="en-US" sz="2800" dirty="0"/>
              <a:t> </a:t>
            </a:r>
            <a:r>
              <a:rPr lang="en-US" sz="2800" dirty="0" smtClean="0"/>
              <a:t>and use different schemas</a:t>
            </a:r>
          </a:p>
          <a:p>
            <a:pPr lvl="1"/>
            <a:r>
              <a:rPr lang="en-US" sz="2800" dirty="0" smtClean="0"/>
              <a:t>The CIDOC-CRM ontology is a large and complicated ontology</a:t>
            </a:r>
          </a:p>
          <a:p>
            <a:pPr lvl="1"/>
            <a:endParaRPr lang="en-US" sz="2800" dirty="0"/>
          </a:p>
          <a:p>
            <a:r>
              <a:rPr lang="en-US" sz="3200" dirty="0" smtClean="0"/>
              <a:t>Approach</a:t>
            </a:r>
          </a:p>
          <a:p>
            <a:pPr lvl="1"/>
            <a:r>
              <a:rPr lang="en-US" sz="2800" dirty="0" smtClean="0"/>
              <a:t>Use </a:t>
            </a:r>
            <a:r>
              <a:rPr lang="en-US" sz="2800" dirty="0" err="1" smtClean="0"/>
              <a:t>Github</a:t>
            </a:r>
            <a:r>
              <a:rPr lang="en-US" sz="2800" dirty="0" smtClean="0"/>
              <a:t> to organize all of the data, mappings, and resulting RDF</a:t>
            </a:r>
          </a:p>
          <a:p>
            <a:pPr lvl="1"/>
            <a:r>
              <a:rPr lang="en-US" sz="2800" dirty="0" smtClean="0"/>
              <a:t>Use Karma to create the mappings of each dataset</a:t>
            </a:r>
          </a:p>
          <a:p>
            <a:pPr lvl="1"/>
            <a:r>
              <a:rPr lang="en-US" sz="2800" dirty="0" smtClean="0"/>
              <a:t>Trained a team of USC students to apply the tools to the datasets</a:t>
            </a:r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4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705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6452"/>
            <a:ext cx="10515600" cy="1325563"/>
          </a:xfrm>
        </p:spPr>
        <p:txBody>
          <a:bodyPr/>
          <a:lstStyle/>
          <a:p>
            <a:r>
              <a:rPr lang="en-US" dirty="0" smtClean="0"/>
              <a:t>Use Karma to Map the Data to the Ontology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760" y="1274029"/>
            <a:ext cx="8806262" cy="558397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89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Model of Actor for Amon Carter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93718"/>
            <a:ext cx="10515600" cy="4215151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6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25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Model of Actor for Amon Carter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05" y="2589117"/>
            <a:ext cx="11924589" cy="1982883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7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36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AAC Data Statistics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50" y="1387662"/>
            <a:ext cx="10604500" cy="51943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USC Information Sciences Institute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8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Craig Knoblock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60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AAC Target Mappings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87" b="241"/>
          <a:stretch/>
        </p:blipFill>
        <p:spPr>
          <a:xfrm>
            <a:off x="1048694" y="1690688"/>
            <a:ext cx="9253802" cy="5167312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026B-83D3-B148-9C63-02306AA4AE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4149</TotalTime>
  <Words>1187</Words>
  <Application>Microsoft Macintosh PowerPoint</Application>
  <PresentationFormat>Widescreen</PresentationFormat>
  <Paragraphs>223</Paragraphs>
  <Slides>29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Mangal</vt:lpstr>
      <vt:lpstr>Office Theme</vt:lpstr>
      <vt:lpstr>Lessons Learned in  Building Linked Data for  the American Art Collaborative </vt:lpstr>
      <vt:lpstr>Project Goals </vt:lpstr>
      <vt:lpstr>Outline</vt:lpstr>
      <vt:lpstr>Mapping the Data</vt:lpstr>
      <vt:lpstr>Use Karma to Map the Data to the Ontology</vt:lpstr>
      <vt:lpstr>Example Model of Actor for Amon Carter</vt:lpstr>
      <vt:lpstr>Complete Model of Actor for Amon Carter</vt:lpstr>
      <vt:lpstr>AAC Data Statistics</vt:lpstr>
      <vt:lpstr>AAC Target Mappings</vt:lpstr>
      <vt:lpstr>AAC Mapping Validator</vt:lpstr>
      <vt:lpstr>Statistics on the Mappings</vt:lpstr>
      <vt:lpstr>Statistics on What Was Mapped</vt:lpstr>
      <vt:lpstr>Mapping Lessons </vt:lpstr>
      <vt:lpstr>Linking the Data</vt:lpstr>
      <vt:lpstr>Link Review Screenshot </vt:lpstr>
      <vt:lpstr>Screenshot with Linking Review Results</vt:lpstr>
      <vt:lpstr>Summary Statistics on the Linking Process </vt:lpstr>
      <vt:lpstr>Lessons Learned on Linking</vt:lpstr>
      <vt:lpstr>Using the Data: The Browse Application</vt:lpstr>
      <vt:lpstr>Using the Data: Under Development</vt:lpstr>
      <vt:lpstr>SemUI Visualization [Giunchiglia, Ojha, &amp; Das, ICSC 2017]</vt:lpstr>
      <vt:lpstr> SemSpect (http://aac.semspect.de/)  Thorsten Liebig (derivo) </vt:lpstr>
      <vt:lpstr>Lessons Learned in Using the Data </vt:lpstr>
      <vt:lpstr>Related Work</vt:lpstr>
      <vt:lpstr>Discussion</vt:lpstr>
      <vt:lpstr>Success?</vt:lpstr>
      <vt:lpstr>Future Work </vt:lpstr>
      <vt:lpstr>More Info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Lessons Learned in Building Linked Data for the American Art Collaborative </dc:title>
  <dc:creator>Craig A. Knoblock</dc:creator>
  <cp:lastModifiedBy>Craig A. Knoblock</cp:lastModifiedBy>
  <cp:revision>58</cp:revision>
  <dcterms:created xsi:type="dcterms:W3CDTF">2017-07-16T16:55:13Z</dcterms:created>
  <dcterms:modified xsi:type="dcterms:W3CDTF">2017-10-27T19:03:55Z</dcterms:modified>
</cp:coreProperties>
</file>

<file path=docProps/thumbnail.jpeg>
</file>